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8779" y="1374035"/>
            <a:ext cx="8408504" cy="1825096"/>
          </a:xfrm>
          <a:solidFill>
            <a:schemeClr val="accent2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/>
              <a:t>Обучение грамоте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3359426" cy="685800"/>
          </a:xfrm>
          <a:solidFill>
            <a:schemeClr val="accent4"/>
          </a:soli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Дидактический материал</a:t>
            </a:r>
          </a:p>
          <a:p>
            <a:r>
              <a:rPr lang="ru-RU" dirty="0" smtClean="0"/>
              <a:t>Девяткова С.М.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8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4586577" cy="1088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/>
              <a:t>Предложения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Составь  из слов предложение.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Прыгает    </a:t>
            </a:r>
            <a:r>
              <a:rPr lang="ru-RU" sz="1600" b="1" dirty="0" smtClean="0">
                <a:solidFill>
                  <a:schemeClr val="accent6"/>
                </a:solidFill>
              </a:rPr>
              <a:t>в </a:t>
            </a:r>
            <a:r>
              <a:rPr lang="ru-RU" sz="1600" b="1" dirty="0" smtClean="0">
                <a:solidFill>
                  <a:srgbClr val="FF0000"/>
                </a:solidFill>
              </a:rPr>
              <a:t> 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белка</a:t>
            </a:r>
            <a:r>
              <a:rPr lang="ru-RU" sz="1600" b="1" dirty="0" smtClean="0">
                <a:solidFill>
                  <a:srgbClr val="FF0000"/>
                </a:solidFill>
              </a:rPr>
              <a:t>    лесу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Белка  прыгает в лесу.</a:t>
            </a:r>
          </a:p>
          <a:p>
            <a:pPr marL="0" indent="0">
              <a:buNone/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Сосчитай сколько слов в предложении.</a:t>
            </a:r>
          </a:p>
          <a:p>
            <a:pPr marL="0" indent="0">
              <a:buNone/>
            </a:pPr>
            <a:r>
              <a:rPr lang="ru-RU" sz="1600" dirty="0" smtClean="0"/>
              <a:t>Что стоит в конце предложения ? (точка)</a:t>
            </a:r>
          </a:p>
          <a:p>
            <a:pPr marL="0" indent="0">
              <a:buNone/>
            </a:pPr>
            <a:r>
              <a:rPr lang="ru-RU" sz="1600" dirty="0" smtClean="0"/>
              <a:t>С какой буквы пишется первое слово ? ( с заглавной)</a:t>
            </a:r>
          </a:p>
          <a:p>
            <a:pPr marL="0" indent="0">
              <a:buNone/>
            </a:pPr>
            <a:r>
              <a:rPr lang="ru-RU" sz="1600" dirty="0" smtClean="0"/>
              <a:t>Сделай схему предложения.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2591511"/>
            <a:ext cx="4158057" cy="2736000"/>
          </a:xfrm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181318"/>
              </p:ext>
            </p:extLst>
          </p:nvPr>
        </p:nvGraphicFramePr>
        <p:xfrm>
          <a:off x="3352800" y="3274290"/>
          <a:ext cx="377245" cy="370840"/>
        </p:xfrm>
        <a:graphic>
          <a:graphicData uri="http://schemas.openxmlformats.org/drawingml/2006/table">
            <a:tbl>
              <a:tblPr firstRow="1" bandRow="1"/>
              <a:tblGrid>
                <a:gridCol w="37724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891215"/>
              </p:ext>
            </p:extLst>
          </p:nvPr>
        </p:nvGraphicFramePr>
        <p:xfrm>
          <a:off x="922351" y="5770317"/>
          <a:ext cx="762220" cy="370840"/>
        </p:xfrm>
        <a:graphic>
          <a:graphicData uri="http://schemas.openxmlformats.org/drawingml/2006/table">
            <a:tbl>
              <a:tblPr firstRow="1" bandRow="1"/>
              <a:tblGrid>
                <a:gridCol w="7622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556905"/>
              </p:ext>
            </p:extLst>
          </p:nvPr>
        </p:nvGraphicFramePr>
        <p:xfrm>
          <a:off x="2136691" y="5760793"/>
          <a:ext cx="758909" cy="370840"/>
        </p:xfrm>
        <a:graphic>
          <a:graphicData uri="http://schemas.openxmlformats.org/drawingml/2006/table">
            <a:tbl>
              <a:tblPr firstRow="1" bandRow="1"/>
              <a:tblGrid>
                <a:gridCol w="75890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70523"/>
              </p:ext>
            </p:extLst>
          </p:nvPr>
        </p:nvGraphicFramePr>
        <p:xfrm>
          <a:off x="3280355" y="5744890"/>
          <a:ext cx="727103" cy="370840"/>
        </p:xfrm>
        <a:graphic>
          <a:graphicData uri="http://schemas.openxmlformats.org/drawingml/2006/table">
            <a:tbl>
              <a:tblPr firstRow="1" bandRow="1"/>
              <a:tblGrid>
                <a:gridCol w="72710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398612"/>
              </p:ext>
            </p:extLst>
          </p:nvPr>
        </p:nvGraphicFramePr>
        <p:xfrm>
          <a:off x="4449197" y="5752842"/>
          <a:ext cx="719151" cy="370840"/>
        </p:xfrm>
        <a:graphic>
          <a:graphicData uri="http://schemas.openxmlformats.org/drawingml/2006/table">
            <a:tbl>
              <a:tblPr firstRow="1" bandRow="1"/>
              <a:tblGrid>
                <a:gridCol w="71915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 flipV="1">
            <a:off x="914400" y="5740842"/>
            <a:ext cx="7951" cy="159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7" idx="1"/>
          </p:cNvCxnSpPr>
          <p:nvPr/>
        </p:nvCxnSpPr>
        <p:spPr>
          <a:xfrm flipV="1">
            <a:off x="922351" y="5506278"/>
            <a:ext cx="15903" cy="4494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 flipH="1">
            <a:off x="5365141" y="606684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458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2950" y="762000"/>
            <a:ext cx="4803250" cy="987287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/>
              <a:t>предложения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10" y="2385390"/>
            <a:ext cx="2870412" cy="622323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1600" dirty="0" smtClean="0"/>
              <a:t>Интонация предложений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1" y="3132666"/>
            <a:ext cx="4339424" cy="3086019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Прочитай с разной интонацией.</a:t>
            </a:r>
          </a:p>
          <a:p>
            <a:endParaRPr lang="ru-RU" sz="1600" dirty="0"/>
          </a:p>
          <a:p>
            <a:r>
              <a:rPr lang="ru-RU" sz="1600" dirty="0" smtClean="0">
                <a:solidFill>
                  <a:schemeClr val="accent5"/>
                </a:solidFill>
              </a:rPr>
              <a:t>Белка  прыгала  по деревьям.</a:t>
            </a:r>
          </a:p>
          <a:p>
            <a:endParaRPr lang="ru-RU" sz="1600" dirty="0" smtClean="0">
              <a:solidFill>
                <a:schemeClr val="accent5"/>
              </a:solidFill>
            </a:endParaRPr>
          </a:p>
          <a:p>
            <a:r>
              <a:rPr lang="ru-RU" sz="1600" dirty="0" smtClean="0">
                <a:solidFill>
                  <a:schemeClr val="accent6"/>
                </a:solidFill>
              </a:rPr>
              <a:t>Белка прыгала  по деревьям?</a:t>
            </a:r>
          </a:p>
          <a:p>
            <a:endParaRPr lang="ru-RU" sz="1600" dirty="0" smtClean="0">
              <a:solidFill>
                <a:schemeClr val="accent6"/>
              </a:solidFill>
            </a:endParaRP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Белка  прыгала по деревьям!</a:t>
            </a:r>
          </a:p>
          <a:p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0800" y="2385390"/>
            <a:ext cx="2910177" cy="622324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1600" dirty="0" smtClean="0"/>
              <a:t>Интонация предложений.</a:t>
            </a:r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Прочитай ,каждый раз выделяя разное слово.</a:t>
            </a: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/>
                </a:solidFill>
              </a:rPr>
              <a:t>Белка  </a:t>
            </a:r>
            <a:r>
              <a:rPr lang="ru-RU" sz="1600" dirty="0" smtClean="0">
                <a:solidFill>
                  <a:schemeClr val="accent6"/>
                </a:solidFill>
              </a:rPr>
              <a:t> прыгала по деревьям?</a:t>
            </a:r>
          </a:p>
          <a:p>
            <a:endParaRPr lang="ru-RU" sz="1600" dirty="0" smtClean="0">
              <a:solidFill>
                <a:schemeClr val="accent6"/>
              </a:solidFill>
            </a:endParaRPr>
          </a:p>
          <a:p>
            <a:r>
              <a:rPr lang="ru-RU" sz="1600" dirty="0" smtClean="0">
                <a:solidFill>
                  <a:schemeClr val="accent6"/>
                </a:solidFill>
              </a:rPr>
              <a:t>Белка 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прыгала</a:t>
            </a:r>
            <a:r>
              <a:rPr lang="ru-RU" sz="1600" dirty="0" smtClean="0">
                <a:solidFill>
                  <a:schemeClr val="accent6"/>
                </a:solidFill>
              </a:rPr>
              <a:t> по деревьям ?</a:t>
            </a:r>
          </a:p>
          <a:p>
            <a:endParaRPr lang="ru-RU" sz="1600" dirty="0" smtClean="0">
              <a:solidFill>
                <a:schemeClr val="accent6"/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Белка  прыгала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  деревьям ?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8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1" y="761999"/>
            <a:ext cx="4395746" cy="1303867"/>
          </a:xfrm>
          <a:solidFill>
            <a:schemeClr val="accent2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/>
              <a:t>Буквы и звуки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1087341" cy="617320"/>
          </a:xfrm>
          <a:solidFill>
            <a:schemeClr val="accent4"/>
          </a:soli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Буквы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1762851"/>
          </a:xfrm>
          <a:solidFill>
            <a:schemeClr val="accent3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/>
              <a:t>Черные ,кривые ,</a:t>
            </a:r>
          </a:p>
          <a:p>
            <a:r>
              <a:rPr lang="ru-RU" dirty="0" smtClean="0"/>
              <a:t>От рождения немые,</a:t>
            </a:r>
          </a:p>
          <a:p>
            <a:r>
              <a:rPr lang="ru-RU" dirty="0" smtClean="0"/>
              <a:t>А вот встанут в ряд –</a:t>
            </a:r>
          </a:p>
          <a:p>
            <a:r>
              <a:rPr lang="ru-RU" dirty="0" smtClean="0"/>
              <a:t>И все заговорят.</a:t>
            </a:r>
          </a:p>
          <a:p>
            <a:r>
              <a:rPr lang="ru-RU" dirty="0"/>
              <a:t> </a:t>
            </a:r>
            <a:r>
              <a:rPr lang="ru-RU" dirty="0" smtClean="0"/>
              <a:t>          (буквы)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2596543" cy="626534"/>
          </a:xfr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Гласные звуки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183491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/>
              <a:t>Гласные тянутся к песенке звонкой,</a:t>
            </a:r>
          </a:p>
          <a:p>
            <a:r>
              <a:rPr lang="ru-RU" dirty="0" smtClean="0"/>
              <a:t>Могут заплакать и закричать ,</a:t>
            </a:r>
          </a:p>
          <a:p>
            <a:r>
              <a:rPr lang="ru-RU" dirty="0" smtClean="0"/>
              <a:t>Могут в кроватке баюкать ребенка ,</a:t>
            </a:r>
          </a:p>
          <a:p>
            <a:r>
              <a:rPr lang="ru-RU" dirty="0" smtClean="0"/>
              <a:t>Но не желают свистеть и ворчать 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(В. Берестов)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solidFill>
            <a:schemeClr val="accent4"/>
          </a:soli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Согласные звуки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solidFill>
            <a:schemeClr val="accent6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/>
              <a:t>А согласные ….согласны </a:t>
            </a:r>
          </a:p>
          <a:p>
            <a:r>
              <a:rPr lang="ru-RU" dirty="0" smtClean="0"/>
              <a:t>шелестеть,</a:t>
            </a:r>
          </a:p>
          <a:p>
            <a:r>
              <a:rPr lang="ru-RU" dirty="0" smtClean="0"/>
              <a:t>Шептать ,скрипеть,</a:t>
            </a:r>
          </a:p>
          <a:p>
            <a:r>
              <a:rPr lang="ru-RU" dirty="0" smtClean="0"/>
              <a:t>Даже фыркать и шипеть,</a:t>
            </a:r>
          </a:p>
          <a:p>
            <a:r>
              <a:rPr lang="ru-RU" dirty="0" smtClean="0"/>
              <a:t>Но не хочется им петь.</a:t>
            </a:r>
          </a:p>
          <a:p>
            <a:r>
              <a:rPr lang="ru-RU" dirty="0" err="1" smtClean="0"/>
              <a:t>Ссс</a:t>
            </a:r>
            <a:r>
              <a:rPr lang="ru-RU" dirty="0" smtClean="0"/>
              <a:t>…-змеиный слышен свист.</a:t>
            </a:r>
          </a:p>
          <a:p>
            <a:r>
              <a:rPr lang="ru-RU" dirty="0" err="1" smtClean="0"/>
              <a:t>Шшш</a:t>
            </a:r>
            <a:r>
              <a:rPr lang="ru-RU" dirty="0" smtClean="0"/>
              <a:t>….-шуршит опавший лист.</a:t>
            </a:r>
          </a:p>
          <a:p>
            <a:r>
              <a:rPr lang="ru-RU" dirty="0" err="1" smtClean="0"/>
              <a:t>Жжж</a:t>
            </a:r>
            <a:r>
              <a:rPr lang="ru-RU" dirty="0" smtClean="0"/>
              <a:t>…-шмели в саду жужжат.</a:t>
            </a:r>
          </a:p>
          <a:p>
            <a:r>
              <a:rPr lang="ru-RU" dirty="0" err="1" smtClean="0"/>
              <a:t>Ррр</a:t>
            </a:r>
            <a:r>
              <a:rPr lang="ru-RU" dirty="0" smtClean="0"/>
              <a:t>…-моторы тарахтят.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(В .Берестов)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0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1673" y="762000"/>
            <a:ext cx="3745064" cy="1295400"/>
          </a:xfrm>
          <a:solidFill>
            <a:schemeClr val="accent2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/>
              <a:t>Упражнения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4328316"/>
          </a:xfrm>
          <a:solidFill>
            <a:schemeClr val="accent4"/>
          </a:solidFill>
          <a:ln>
            <a:solidFill>
              <a:schemeClr val="accent4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/>
              <a:t>Различаем звуки С –Ш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61" y="3617337"/>
            <a:ext cx="1392803" cy="1109593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58894" y="2242267"/>
            <a:ext cx="5105400" cy="3204375"/>
          </a:xfr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/>
              <a:t>Различаем звуки С -Ш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4" y="3793163"/>
            <a:ext cx="1439187" cy="1109593"/>
          </a:xfrm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943291"/>
              </p:ext>
            </p:extLst>
          </p:nvPr>
        </p:nvGraphicFramePr>
        <p:xfrm>
          <a:off x="1093747" y="3007714"/>
          <a:ext cx="18720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18"/>
                <a:gridCol w="374418"/>
                <a:gridCol w="374418"/>
                <a:gridCol w="374418"/>
                <a:gridCol w="37441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094998"/>
              </p:ext>
            </p:extLst>
          </p:nvPr>
        </p:nvGraphicFramePr>
        <p:xfrm>
          <a:off x="3288306" y="3120095"/>
          <a:ext cx="16892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42"/>
                <a:gridCol w="337842"/>
                <a:gridCol w="337842"/>
                <a:gridCol w="337842"/>
                <a:gridCol w="33784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68" y="2609337"/>
            <a:ext cx="1112902" cy="100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837" y="2496511"/>
            <a:ext cx="1181065" cy="93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495900"/>
              </p:ext>
            </p:extLst>
          </p:nvPr>
        </p:nvGraphicFramePr>
        <p:xfrm>
          <a:off x="6442981" y="3908139"/>
          <a:ext cx="17766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35"/>
                <a:gridCol w="355335"/>
                <a:gridCol w="355335"/>
                <a:gridCol w="355335"/>
                <a:gridCol w="35533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797214"/>
              </p:ext>
            </p:extLst>
          </p:nvPr>
        </p:nvGraphicFramePr>
        <p:xfrm>
          <a:off x="8878073" y="3847676"/>
          <a:ext cx="18005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06"/>
                <a:gridCol w="360106"/>
                <a:gridCol w="360106"/>
                <a:gridCol w="360106"/>
                <a:gridCol w="3601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7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0" y="1025718"/>
            <a:ext cx="4007457" cy="1040148"/>
          </a:xfrm>
          <a:solidFill>
            <a:schemeClr val="accent2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/>
              <a:t>УПРАЖНЕНИЯ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accent4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1600" dirty="0" smtClean="0"/>
              <a:t>Вставь  пропущенную букву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/>
              <a:t>Назови только гласные  звуки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accent4"/>
          </a:soli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1800" dirty="0" smtClean="0"/>
              <a:t>Вставь первую и последнюю букву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solidFill>
            <a:schemeClr val="accent3"/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/>
              <a:t>Назови только согласные звуки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solidFill>
            <a:schemeClr val="accent4"/>
          </a:soli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1800" dirty="0" smtClean="0"/>
              <a:t>Вставь вторую букву</a:t>
            </a: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8051800" y="2904565"/>
            <a:ext cx="3763837" cy="3314132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/>
              <a:t>Чем отличаются слова ?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068482"/>
              </p:ext>
            </p:extLst>
          </p:nvPr>
        </p:nvGraphicFramePr>
        <p:xfrm>
          <a:off x="1494844" y="4074323"/>
          <a:ext cx="236948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325"/>
                <a:gridCol w="316672"/>
                <a:gridCol w="338498"/>
                <a:gridCol w="338498"/>
                <a:gridCol w="338498"/>
                <a:gridCol w="338498"/>
                <a:gridCol w="338498"/>
              </a:tblGrid>
              <a:tr h="365757"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51" y="2885816"/>
            <a:ext cx="950400" cy="1188000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730981"/>
              </p:ext>
            </p:extLst>
          </p:nvPr>
        </p:nvGraphicFramePr>
        <p:xfrm>
          <a:off x="1394569" y="5714152"/>
          <a:ext cx="136320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02"/>
                <a:gridCol w="340802"/>
                <a:gridCol w="340802"/>
                <a:gridCol w="340802"/>
              </a:tblGrid>
              <a:tr h="306052">
                <a:tc>
                  <a:txBody>
                    <a:bodyPr/>
                    <a:lstStyle/>
                    <a:p>
                      <a:r>
                        <a:rPr lang="ru-RU" dirty="0" smtClean="0"/>
                        <a:t>ё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31" y="4675367"/>
            <a:ext cx="1201200" cy="90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26" y="3395207"/>
            <a:ext cx="1350000" cy="90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639413"/>
              </p:ext>
            </p:extLst>
          </p:nvPr>
        </p:nvGraphicFramePr>
        <p:xfrm>
          <a:off x="5780026" y="3765601"/>
          <a:ext cx="165740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81"/>
                <a:gridCol w="331481"/>
                <a:gridCol w="331481"/>
                <a:gridCol w="331481"/>
                <a:gridCol w="33148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51" y="4890052"/>
            <a:ext cx="978023" cy="100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03581"/>
              </p:ext>
            </p:extLst>
          </p:nvPr>
        </p:nvGraphicFramePr>
        <p:xfrm>
          <a:off x="5864529" y="5032627"/>
          <a:ext cx="16335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10"/>
                <a:gridCol w="326710"/>
                <a:gridCol w="326710"/>
                <a:gridCol w="326710"/>
                <a:gridCol w="32671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36" y="3233207"/>
            <a:ext cx="1421880" cy="122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53" y="4800052"/>
            <a:ext cx="1610846" cy="118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644221"/>
              </p:ext>
            </p:extLst>
          </p:nvPr>
        </p:nvGraphicFramePr>
        <p:xfrm>
          <a:off x="9874499" y="4072370"/>
          <a:ext cx="172101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203"/>
                <a:gridCol w="344203"/>
                <a:gridCol w="344203"/>
                <a:gridCol w="344203"/>
                <a:gridCol w="3442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464146"/>
              </p:ext>
            </p:extLst>
          </p:nvPr>
        </p:nvGraphicFramePr>
        <p:xfrm>
          <a:off x="10007158" y="5389947"/>
          <a:ext cx="16335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10"/>
                <a:gridCol w="326710"/>
                <a:gridCol w="326710"/>
                <a:gridCol w="326710"/>
                <a:gridCol w="32671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3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4554772" cy="1293028"/>
          </a:xfrm>
          <a:solidFill>
            <a:schemeClr val="accent2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/>
              <a:t>кроссворды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75544817"/>
              </p:ext>
            </p:extLst>
          </p:nvPr>
        </p:nvGraphicFramePr>
        <p:xfrm>
          <a:off x="771276" y="2282025"/>
          <a:ext cx="2552370" cy="20593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25395"/>
                <a:gridCol w="425395"/>
                <a:gridCol w="425395"/>
                <a:gridCol w="425395"/>
                <a:gridCol w="425395"/>
                <a:gridCol w="425395"/>
              </a:tblGrid>
              <a:tr h="4118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118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11877">
                <a:tc>
                  <a:txBody>
                    <a:bodyPr/>
                    <a:lstStyle/>
                    <a:p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1187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41187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4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1600" dirty="0" smtClean="0"/>
              <a:t>Слоник хоботом ,как душем ,</a:t>
            </a:r>
          </a:p>
          <a:p>
            <a:r>
              <a:rPr lang="ru-RU" sz="1600" dirty="0" smtClean="0"/>
              <a:t>Моет спинку ,моет………</a:t>
            </a:r>
          </a:p>
          <a:p>
            <a:r>
              <a:rPr lang="ru-RU" sz="1600" dirty="0" smtClean="0"/>
              <a:t>Кошка Мурка спит ,но слышит ,</a:t>
            </a:r>
          </a:p>
          <a:p>
            <a:r>
              <a:rPr lang="ru-RU" sz="1600" dirty="0" smtClean="0"/>
              <a:t>Как в углу скребутся .......</a:t>
            </a:r>
          </a:p>
          <a:p>
            <a:r>
              <a:rPr lang="ru-RU" sz="1600" dirty="0" smtClean="0"/>
              <a:t>Собирают ребятишки</a:t>
            </a:r>
          </a:p>
          <a:p>
            <a:r>
              <a:rPr lang="ru-RU" sz="1600" dirty="0" smtClean="0"/>
              <a:t>В парке жёлуди и ………</a:t>
            </a:r>
          </a:p>
          <a:p>
            <a:r>
              <a:rPr lang="ru-RU" sz="1600" dirty="0" smtClean="0"/>
              <a:t>Не поедет без бензина</a:t>
            </a:r>
          </a:p>
          <a:p>
            <a:r>
              <a:rPr lang="ru-RU" sz="1600" dirty="0" smtClean="0"/>
              <a:t>Даже новая …………….</a:t>
            </a:r>
          </a:p>
          <a:p>
            <a:r>
              <a:rPr lang="ru-RU" sz="1600" dirty="0" smtClean="0"/>
              <a:t>За лесом в болотной  глуши</a:t>
            </a:r>
          </a:p>
          <a:p>
            <a:r>
              <a:rPr lang="ru-RU" sz="1600" dirty="0" smtClean="0"/>
              <a:t>От ветра шуршат ……….</a:t>
            </a:r>
          </a:p>
          <a:p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251" y="2267382"/>
            <a:ext cx="1104000" cy="828000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0" y="4819318"/>
            <a:ext cx="1289966" cy="97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30" y="4819318"/>
            <a:ext cx="1207457" cy="97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25" y="3305363"/>
            <a:ext cx="884648" cy="118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51" y="4903125"/>
            <a:ext cx="1117600" cy="838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0557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4007" y="761999"/>
            <a:ext cx="6282192" cy="1303867"/>
          </a:xfrm>
          <a:solidFill>
            <a:schemeClr val="accent2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/>
              <a:t>Весёлая грамматика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1600" dirty="0" smtClean="0"/>
              <a:t>Буквы рассыпались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solidFill>
            <a:schemeClr val="accent5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                   К                    И      </a:t>
            </a:r>
          </a:p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Б                     У              К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1600" dirty="0" smtClean="0"/>
              <a:t>Соедини  два слога  ,чтобы получилось имя.</a:t>
            </a:r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4071068" y="2904067"/>
            <a:ext cx="3912042" cy="3314618"/>
          </a:xfr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            РИ                      РО           ЛЯ</a:t>
            </a:r>
          </a:p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МА                 ША      НА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1600" dirty="0" smtClean="0"/>
              <a:t>Грамматическая арифметика</a:t>
            </a:r>
            <a:endParaRPr lang="ru-RU" sz="1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/>
              <a:t>Собери слово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t="2632" r="-1367" b="15243"/>
          <a:stretch/>
        </p:blipFill>
        <p:spPr>
          <a:xfrm>
            <a:off x="1150968" y="3767571"/>
            <a:ext cx="1744632" cy="12417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500057"/>
              </p:ext>
            </p:extLst>
          </p:nvPr>
        </p:nvGraphicFramePr>
        <p:xfrm>
          <a:off x="1007724" y="5593814"/>
          <a:ext cx="2031120" cy="393518"/>
        </p:xfrm>
        <a:graphic>
          <a:graphicData uri="http://schemas.openxmlformats.org/drawingml/2006/table">
            <a:tbl>
              <a:tblPr firstRow="1" bandRow="1"/>
              <a:tblGrid>
                <a:gridCol w="338520"/>
                <a:gridCol w="338520"/>
                <a:gridCol w="338520"/>
                <a:gridCol w="338520"/>
                <a:gridCol w="338520"/>
                <a:gridCol w="338520"/>
              </a:tblGrid>
              <a:tr h="3935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94" y="3632446"/>
            <a:ext cx="3369135" cy="151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848927"/>
              </p:ext>
            </p:extLst>
          </p:nvPr>
        </p:nvGraphicFramePr>
        <p:xfrm>
          <a:off x="4142231" y="5508113"/>
          <a:ext cx="1498380" cy="370840"/>
        </p:xfrm>
        <a:graphic>
          <a:graphicData uri="http://schemas.openxmlformats.org/drawingml/2006/table">
            <a:tbl>
              <a:tblPr firstRow="1" bandRow="1"/>
              <a:tblGrid>
                <a:gridCol w="374595"/>
                <a:gridCol w="374595"/>
                <a:gridCol w="374595"/>
                <a:gridCol w="37459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062921"/>
              </p:ext>
            </p:extLst>
          </p:nvPr>
        </p:nvGraphicFramePr>
        <p:xfrm>
          <a:off x="5960758" y="5394937"/>
          <a:ext cx="2014398" cy="365760"/>
        </p:xfrm>
        <a:graphic>
          <a:graphicData uri="http://schemas.openxmlformats.org/drawingml/2006/table">
            <a:tbl>
              <a:tblPr firstRow="1" bandRow="1"/>
              <a:tblGrid>
                <a:gridCol w="335733"/>
                <a:gridCol w="335733"/>
                <a:gridCol w="335733"/>
                <a:gridCol w="335733"/>
                <a:gridCol w="335733"/>
                <a:gridCol w="335733"/>
              </a:tblGrid>
              <a:tr h="3300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227606"/>
              </p:ext>
            </p:extLst>
          </p:nvPr>
        </p:nvGraphicFramePr>
        <p:xfrm>
          <a:off x="8249920" y="3431712"/>
          <a:ext cx="2054970" cy="401468"/>
        </p:xfrm>
        <a:graphic>
          <a:graphicData uri="http://schemas.openxmlformats.org/drawingml/2006/table">
            <a:tbl>
              <a:tblPr firstRow="1" bandRow="1"/>
              <a:tblGrid>
                <a:gridCol w="342495"/>
                <a:gridCol w="342495"/>
                <a:gridCol w="342495"/>
                <a:gridCol w="342495"/>
                <a:gridCol w="342495"/>
                <a:gridCol w="342495"/>
              </a:tblGrid>
              <a:tr h="401468"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ы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252" y="4325510"/>
            <a:ext cx="1107000" cy="147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18" name="Прямая со стрелкой 17"/>
          <p:cNvCxnSpPr/>
          <p:nvPr/>
        </p:nvCxnSpPr>
        <p:spPr>
          <a:xfrm>
            <a:off x="9080390" y="3912042"/>
            <a:ext cx="0" cy="476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926851"/>
              </p:ext>
            </p:extLst>
          </p:nvPr>
        </p:nvGraphicFramePr>
        <p:xfrm>
          <a:off x="8400995" y="4931750"/>
          <a:ext cx="1689210" cy="365760"/>
        </p:xfrm>
        <a:graphic>
          <a:graphicData uri="http://schemas.openxmlformats.org/drawingml/2006/table">
            <a:tbl>
              <a:tblPr firstRow="1" bandRow="1"/>
              <a:tblGrid>
                <a:gridCol w="337842"/>
                <a:gridCol w="337842"/>
                <a:gridCol w="337842"/>
                <a:gridCol w="337842"/>
                <a:gridCol w="337842"/>
              </a:tblGrid>
              <a:tr h="3299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1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2689" y="610924"/>
            <a:ext cx="2520564" cy="1138363"/>
          </a:xfrm>
          <a:solidFill>
            <a:schemeClr val="accent2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/>
              <a:t>ребусы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2081254" cy="617320"/>
          </a:xfr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1600" dirty="0" smtClean="0"/>
              <a:t>Составь слово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 smtClean="0"/>
              <a:t>Напиши буквы из левой части в начало или конец названия предмета.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1912730" cy="626534"/>
          </a:xfr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1600" dirty="0" smtClean="0"/>
              <a:t>Составь слово</a:t>
            </a:r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1712402" cy="626534"/>
          </a:xfr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1600" dirty="0" smtClean="0"/>
              <a:t>Составь слово</a:t>
            </a:r>
            <a:endParaRPr lang="ru-RU" sz="1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 smtClean="0"/>
              <a:t>Напиши буквы ,которые стоят в квадратах слева ,а затем название предмета .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7" y="3605585"/>
            <a:ext cx="1203088" cy="900000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930994"/>
              </p:ext>
            </p:extLst>
          </p:nvPr>
        </p:nvGraphicFramePr>
        <p:xfrm>
          <a:off x="1721899" y="4991301"/>
          <a:ext cx="17607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154"/>
                <a:gridCol w="352154"/>
                <a:gridCol w="352154"/>
                <a:gridCol w="352154"/>
                <a:gridCol w="35215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64" y="3072068"/>
            <a:ext cx="916526" cy="1188000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400286"/>
              </p:ext>
            </p:extLst>
          </p:nvPr>
        </p:nvGraphicFramePr>
        <p:xfrm>
          <a:off x="4366858" y="3796820"/>
          <a:ext cx="11405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190"/>
                <a:gridCol w="380190"/>
                <a:gridCol w="38019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444443"/>
              </p:ext>
            </p:extLst>
          </p:nvPr>
        </p:nvGraphicFramePr>
        <p:xfrm>
          <a:off x="5058578" y="4912849"/>
          <a:ext cx="21102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05"/>
                <a:gridCol w="351705"/>
                <a:gridCol w="351705"/>
                <a:gridCol w="351705"/>
                <a:gridCol w="351705"/>
                <a:gridCol w="35170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15058"/>
              </p:ext>
            </p:extLst>
          </p:nvPr>
        </p:nvGraphicFramePr>
        <p:xfrm>
          <a:off x="685799" y="3684745"/>
          <a:ext cx="38201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01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47" y="3467302"/>
            <a:ext cx="1368000" cy="1368000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49197"/>
              </p:ext>
            </p:extLst>
          </p:nvPr>
        </p:nvGraphicFramePr>
        <p:xfrm>
          <a:off x="8296847" y="3825299"/>
          <a:ext cx="65554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771"/>
                <a:gridCol w="3277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937353"/>
              </p:ext>
            </p:extLst>
          </p:nvPr>
        </p:nvGraphicFramePr>
        <p:xfrm>
          <a:off x="8673018" y="5283715"/>
          <a:ext cx="221399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85"/>
                <a:gridCol w="316285"/>
                <a:gridCol w="316285"/>
                <a:gridCol w="316285"/>
                <a:gridCol w="316285"/>
                <a:gridCol w="316285"/>
                <a:gridCol w="31628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5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1329" y="1049572"/>
            <a:ext cx="2390471" cy="8555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/>
              <a:t>Слова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2359550" cy="617320"/>
          </a:xfr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1600" dirty="0" smtClean="0"/>
              <a:t>Найди слово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Прочитай слова и найди пятое слово ,которое спряталось (посмотри на картинки и они тебе помогут)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1658289" cy="626534"/>
          </a:xfr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1600" dirty="0" smtClean="0"/>
              <a:t>Найди слово</a:t>
            </a:r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Прочитай слова и найди пятое слово ,которое спряталось (посмотри на картинки и они тебе помогут)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103880" cy="626534"/>
          </a:xfr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1600" dirty="0" smtClean="0"/>
              <a:t>Найди походящую картинку</a:t>
            </a:r>
            <a:endParaRPr lang="ru-RU" sz="1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Подбери картинку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684518"/>
              </p:ext>
            </p:extLst>
          </p:nvPr>
        </p:nvGraphicFramePr>
        <p:xfrm>
          <a:off x="998331" y="4393168"/>
          <a:ext cx="2110230" cy="1562357"/>
        </p:xfrm>
        <a:graphic>
          <a:graphicData uri="http://schemas.openxmlformats.org/drawingml/2006/table">
            <a:tbl>
              <a:tblPr firstRow="1" bandRow="1"/>
              <a:tblGrid>
                <a:gridCol w="422046"/>
                <a:gridCol w="422046"/>
                <a:gridCol w="422046"/>
                <a:gridCol w="422046"/>
                <a:gridCol w="422046"/>
              </a:tblGrid>
              <a:tr h="375953">
                <a:tc>
                  <a:txBody>
                    <a:bodyPr/>
                    <a:lstStyle/>
                    <a:p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5953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5953"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434498"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91559"/>
              </p:ext>
            </p:extLst>
          </p:nvPr>
        </p:nvGraphicFramePr>
        <p:xfrm>
          <a:off x="4599655" y="4013001"/>
          <a:ext cx="2795058" cy="1696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94"/>
                <a:gridCol w="399294"/>
                <a:gridCol w="399294"/>
                <a:gridCol w="399294"/>
                <a:gridCol w="399294"/>
                <a:gridCol w="399294"/>
                <a:gridCol w="399294"/>
              </a:tblGrid>
              <a:tr h="424009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424009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24009"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24009"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751" y="4786415"/>
            <a:ext cx="1791929" cy="133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48" y="3310702"/>
            <a:ext cx="1584000" cy="118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017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937757" y="888999"/>
            <a:ext cx="2313831" cy="963655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/>
              <a:t>СЛОВА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2653748" cy="617320"/>
          </a:xfr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1600" dirty="0" smtClean="0"/>
              <a:t>Слова -перевёртыши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Прочитай слева-направо и справа налево.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1745753" cy="626534"/>
          </a:xfr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1600" dirty="0" smtClean="0"/>
              <a:t>Предложения </a:t>
            </a:r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Прочитай слева-направо и справа налево.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Арбуз     у  зубра .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Искать   такси.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Коту   тащат  уток .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   доме  чемодан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1640840" cy="626534"/>
          </a:xfr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1600" dirty="0" smtClean="0"/>
              <a:t>Ударение </a:t>
            </a:r>
            <a:endParaRPr lang="ru-RU" sz="1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Найди слова ,которые написаны одинаково ,поставь в них ударение.</a:t>
            </a:r>
          </a:p>
          <a:p>
            <a:r>
              <a:rPr lang="ru-RU" dirty="0" smtClean="0"/>
              <a:t>На   двери висел замок.</a:t>
            </a:r>
          </a:p>
          <a:p>
            <a:r>
              <a:rPr lang="ru-RU" dirty="0" smtClean="0"/>
              <a:t>На горе стоял  замок.</a:t>
            </a:r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205619"/>
              </p:ext>
            </p:extLst>
          </p:nvPr>
        </p:nvGraphicFramePr>
        <p:xfrm>
          <a:off x="1260723" y="3502621"/>
          <a:ext cx="2031115" cy="2560320"/>
        </p:xfrm>
        <a:graphic>
          <a:graphicData uri="http://schemas.openxmlformats.org/drawingml/2006/table">
            <a:tbl>
              <a:tblPr firstRow="1" bandRow="1"/>
              <a:tblGrid>
                <a:gridCol w="406223"/>
                <a:gridCol w="406223"/>
                <a:gridCol w="406223"/>
                <a:gridCol w="406223"/>
                <a:gridCol w="406223"/>
              </a:tblGrid>
              <a:tr h="311583"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11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11583"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11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11583">
                <a:tc>
                  <a:txBody>
                    <a:bodyPr/>
                    <a:lstStyle/>
                    <a:p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11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11583"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328" y="4301655"/>
            <a:ext cx="1651312" cy="183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7" r="66015" b="19058"/>
          <a:stretch/>
        </p:blipFill>
        <p:spPr>
          <a:xfrm>
            <a:off x="9929100" y="4363743"/>
            <a:ext cx="1084079" cy="169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433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205</TotalTime>
  <Words>589</Words>
  <Application>Microsoft Office PowerPoint</Application>
  <PresentationFormat>Широкоэкранный</PresentationFormat>
  <Paragraphs>244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След самолета</vt:lpstr>
      <vt:lpstr>Обучение грамоте</vt:lpstr>
      <vt:lpstr>Буквы и звуки</vt:lpstr>
      <vt:lpstr>Упражнения</vt:lpstr>
      <vt:lpstr>УПРАЖНЕНИЯ </vt:lpstr>
      <vt:lpstr>кроссворды</vt:lpstr>
      <vt:lpstr>Весёлая грамматика</vt:lpstr>
      <vt:lpstr>ребусы</vt:lpstr>
      <vt:lpstr>Слова  </vt:lpstr>
      <vt:lpstr>СЛОВА</vt:lpstr>
      <vt:lpstr>Предложения </vt:lpstr>
      <vt:lpstr>предложения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грамоте</dc:title>
  <dc:creator>AHTOXA OFF</dc:creator>
  <cp:lastModifiedBy>AHTOXA OFF</cp:lastModifiedBy>
  <cp:revision>25</cp:revision>
  <dcterms:created xsi:type="dcterms:W3CDTF">2017-11-21T03:48:47Z</dcterms:created>
  <dcterms:modified xsi:type="dcterms:W3CDTF">2018-07-08T12:57:09Z</dcterms:modified>
</cp:coreProperties>
</file>